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1DCD0-E45E-4859-A639-4206242C2989}" type="datetimeFigureOut">
              <a:rPr lang="en-GB" smtClean="0"/>
              <a:pPr/>
              <a:t>21/09/2011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0B5AF-F349-4962-A739-0623FDB09D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Anaesthesia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496615"/>
            <a:ext cx="8229600" cy="2733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908720"/>
            <a:ext cx="8397626" cy="475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419872" y="404664"/>
            <a:ext cx="2304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ICU</a:t>
            </a:r>
            <a:endParaRPr lang="en-GB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908720"/>
            <a:ext cx="8397626" cy="475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36912"/>
            <a:ext cx="6696744" cy="70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95936" y="2636912"/>
            <a:ext cx="292832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908720"/>
            <a:ext cx="8397626" cy="475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36912"/>
            <a:ext cx="6696744" cy="70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95936" y="2636912"/>
            <a:ext cx="292832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95536" y="2420888"/>
            <a:ext cx="7992888" cy="209288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Bold"/>
                <a:ea typeface="ヒラギノ角ゴ Pro W3"/>
                <a:cs typeface="Times New Roman" pitchFamily="18" charset="0"/>
              </a:rPr>
              <a:t>2008/9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Times New Roman Bold"/>
                <a:cs typeface="Times New Roman" pitchFamily="18" charset="0"/>
              </a:rPr>
              <a:t>140,000 ICU patients in England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GB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Bold"/>
                <a:cs typeface="Times New Roman" pitchFamily="18" charset="0"/>
              </a:rPr>
              <a:t>48,000 cases of advanced</a:t>
            </a:r>
            <a:r>
              <a:rPr kumimoji="0" lang="en-GB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 Bold"/>
                <a:cs typeface="Times New Roman" pitchFamily="18" charset="0"/>
              </a:rPr>
              <a:t> respiratory care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Times New Roman Bold"/>
                <a:cs typeface="Times New Roman" pitchFamily="18" charset="0"/>
              </a:rPr>
              <a:t>x1.2 to correct for UK population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solidFill>
                  <a:srgbClr val="000000"/>
                </a:solidFill>
                <a:latin typeface="Times New Roman Bold"/>
                <a:cs typeface="Times New Roman" pitchFamily="18" charset="0"/>
              </a:rPr>
              <a:t>=58,000 </a:t>
            </a:r>
            <a:endParaRPr kumimoji="0" lang="en-GB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ED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9048" y="1600200"/>
            <a:ext cx="730590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Relative rates: oversimplifying a complex issue……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2800" dirty="0" smtClean="0"/>
              <a:t>				Anaesthesia     ICU 	     	  ED </a:t>
            </a:r>
          </a:p>
          <a:p>
            <a:pPr>
              <a:buNone/>
            </a:pPr>
            <a:r>
              <a:rPr lang="en-GB" sz="2800" dirty="0" smtClean="0"/>
              <a:t>Death			16		    18	      	  4</a:t>
            </a:r>
          </a:p>
          <a:p>
            <a:pPr>
              <a:buNone/>
            </a:pPr>
            <a:r>
              <a:rPr lang="en-GB" sz="2800" dirty="0" smtClean="0"/>
              <a:t>Death +BD		19		    22 		  5</a:t>
            </a:r>
          </a:p>
          <a:p>
            <a:pPr>
              <a:buNone/>
            </a:pPr>
            <a:r>
              <a:rPr lang="en-GB" sz="2800" dirty="0" smtClean="0"/>
              <a:t>Denominator      	2.9m*	    	    58,000**	  20,000***</a:t>
            </a:r>
          </a:p>
          <a:p>
            <a:pPr>
              <a:buNone/>
            </a:pPr>
            <a:endParaRPr lang="en-GB" sz="2800" dirty="0" smtClean="0"/>
          </a:p>
          <a:p>
            <a:pPr>
              <a:buNone/>
            </a:pPr>
            <a:r>
              <a:rPr lang="en-GB" sz="2800" dirty="0" smtClean="0"/>
              <a:t>Incidence		1:180,000	</a:t>
            </a:r>
            <a:r>
              <a:rPr lang="en-GB" sz="2800" smtClean="0"/>
              <a:t>    1:3,200</a:t>
            </a:r>
            <a:r>
              <a:rPr lang="en-GB" sz="2800" dirty="0" smtClean="0"/>
              <a:t>	  1:5,000</a:t>
            </a:r>
          </a:p>
          <a:p>
            <a:pPr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Relative death rate	       1		    x56		   x36	   </a:t>
            </a:r>
            <a:endParaRPr lang="en-GB" sz="28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GB" sz="2800" dirty="0" smtClean="0">
                <a:solidFill>
                  <a:srgbClr val="0070C0"/>
                </a:solidFill>
              </a:rPr>
              <a:t>RR death +BD	       1		    x58                 x38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/>
          </a:p>
          <a:p>
            <a:pPr>
              <a:buNone/>
            </a:pPr>
            <a:r>
              <a:rPr lang="en-GB" sz="2000" dirty="0" smtClean="0"/>
              <a:t>*NAP4 Census</a:t>
            </a:r>
          </a:p>
          <a:p>
            <a:pPr>
              <a:buNone/>
            </a:pPr>
            <a:r>
              <a:rPr lang="en-GB" sz="2000" dirty="0" smtClean="0"/>
              <a:t>**HES ICU data 2008/9</a:t>
            </a:r>
          </a:p>
          <a:p>
            <a:pPr>
              <a:buNone/>
            </a:pPr>
            <a:r>
              <a:rPr lang="en-GB" sz="2000" dirty="0" smtClean="0"/>
              <a:t>*** Hopkinson/Benger EMJ 2010 </a:t>
            </a:r>
            <a:endParaRPr lang="en-GB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Anaesthesia</vt:lpstr>
      <vt:lpstr>Slide 2</vt:lpstr>
      <vt:lpstr>Slide 3</vt:lpstr>
      <vt:lpstr>Slide 4</vt:lpstr>
      <vt:lpstr>ED</vt:lpstr>
      <vt:lpstr>Relative rates: oversimplifying a complex issue……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Anaesthesia</dc:title>
  <dc:creator>Tim</dc:creator>
  <cp:lastModifiedBy>mcenan</cp:lastModifiedBy>
  <cp:revision>6</cp:revision>
  <dcterms:created xsi:type="dcterms:W3CDTF">2011-04-13T12:46:16Z</dcterms:created>
  <dcterms:modified xsi:type="dcterms:W3CDTF">2011-09-21T14:34:58Z</dcterms:modified>
</cp:coreProperties>
</file>